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7" r:id="rId4"/>
    <p:sldId id="258" r:id="rId5"/>
    <p:sldId id="278" r:id="rId6"/>
    <p:sldId id="260" r:id="rId7"/>
    <p:sldId id="261" r:id="rId8"/>
    <p:sldId id="262" r:id="rId9"/>
    <p:sldId id="263" r:id="rId10"/>
    <p:sldId id="265" r:id="rId11"/>
    <p:sldId id="264" r:id="rId12"/>
    <p:sldId id="279" r:id="rId13"/>
    <p:sldId id="282" r:id="rId14"/>
    <p:sldId id="280" r:id="rId15"/>
    <p:sldId id="283" r:id="rId16"/>
    <p:sldId id="285" r:id="rId17"/>
    <p:sldId id="286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5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1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417070-566C-4EB1-B336-FBAA0A076E5A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D48C70-3413-4984-BE65-475FB630DE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819400"/>
            <a:ext cx="4572000" cy="1447800"/>
          </a:xfrm>
        </p:spPr>
        <p:txBody>
          <a:bodyPr>
            <a:normAutofit fontScale="90000"/>
          </a:bodyPr>
          <a:lstStyle/>
          <a:p>
            <a:r>
              <a:rPr lang="id-ID" sz="5400" cap="all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</a:t>
            </a:r>
            <a:r>
              <a:rPr lang="id-ID" sz="5400" b="1" cap="all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Modulasi</a:t>
            </a:r>
            <a:br>
              <a:rPr lang="id-ID" sz="5400" b="1" cap="all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505200"/>
            <a:ext cx="4114800" cy="533400"/>
          </a:xfrm>
        </p:spPr>
        <p:txBody>
          <a:bodyPr/>
          <a:lstStyle/>
          <a:p>
            <a:r>
              <a:rPr lang="id-ID" sz="1600" dirty="0"/>
              <a:t>Tata Sumitra , S.Kom, M.Kom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28494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505869"/>
            <a:ext cx="7429500" cy="3362325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65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8229600" cy="4937760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4000" dirty="0">
                <a:solidFill>
                  <a:srgbClr val="FF0000"/>
                </a:solidFill>
                <a:latin typeface="Cambria" pitchFamily="18" charset="0"/>
              </a:rPr>
              <a:t>3.</a:t>
            </a:r>
            <a:r>
              <a:rPr lang="id-ID" sz="4000" dirty="0">
                <a:solidFill>
                  <a:srgbClr val="4E3B30"/>
                </a:solidFill>
                <a:latin typeface="Cambria" pitchFamily="18" charset="0"/>
              </a:rPr>
              <a:t>	Phase/FaseAdalah besar 			</a:t>
            </a:r>
            <a:r>
              <a:rPr lang="id-ID" sz="4000" dirty="0" smtClean="0">
                <a:solidFill>
                  <a:srgbClr val="4E3B30"/>
                </a:solidFill>
                <a:latin typeface="Cambria" pitchFamily="18" charset="0"/>
              </a:rPr>
              <a:t>sudut </a:t>
            </a:r>
            <a:r>
              <a:rPr lang="id-ID" sz="4000" dirty="0">
                <a:solidFill>
                  <a:srgbClr val="4E3B30"/>
                </a:solidFill>
                <a:latin typeface="Cambria" pitchFamily="18" charset="0"/>
              </a:rPr>
              <a:t>sinyal 	analog pada 			</a:t>
            </a:r>
            <a:r>
              <a:rPr lang="id-ID" sz="4000" dirty="0" smtClean="0">
                <a:solidFill>
                  <a:srgbClr val="4E3B30"/>
                </a:solidFill>
                <a:latin typeface="Cambria" pitchFamily="18" charset="0"/>
              </a:rPr>
              <a:t>suatu </a:t>
            </a:r>
            <a:r>
              <a:rPr lang="id-ID" sz="4000" dirty="0">
                <a:solidFill>
                  <a:srgbClr val="4E3B30"/>
                </a:solidFill>
                <a:latin typeface="Cambria" pitchFamily="18" charset="0"/>
              </a:rPr>
              <a:t>saat.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70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8229600" cy="4937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/>
                <a:ea typeface="Times New Roman"/>
              </a:rPr>
              <a:t>Modulasi</a:t>
            </a:r>
            <a:r>
              <a:rPr lang="en-US" sz="3200" dirty="0" smtClean="0">
                <a:latin typeface="Times New Roman"/>
                <a:ea typeface="Times New Roman"/>
              </a:rPr>
              <a:t> Analog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adalah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komunikasi</a:t>
            </a:r>
            <a:r>
              <a:rPr lang="en-US" sz="3200" dirty="0">
                <a:latin typeface="Times New Roman"/>
                <a:ea typeface="Times New Roman"/>
              </a:rPr>
              <a:t> yang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mentransmisikan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sinyal-sinyal</a:t>
            </a:r>
            <a:r>
              <a:rPr lang="en-US" sz="3200" dirty="0">
                <a:latin typeface="Times New Roman"/>
                <a:ea typeface="Times New Roman"/>
              </a:rPr>
              <a:t> analog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yaitu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</a:rPr>
              <a:t>time signal yang </a:t>
            </a:r>
            <a:r>
              <a:rPr lang="en-US" sz="3200" dirty="0" err="1">
                <a:latin typeface="Times New Roman"/>
                <a:ea typeface="Times New Roman"/>
              </a:rPr>
              <a:t>berada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pada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nilai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kontinu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pada</a:t>
            </a:r>
            <a:r>
              <a:rPr lang="en-US" sz="3200" dirty="0">
                <a:latin typeface="Times New Roman"/>
                <a:ea typeface="Times New Roman"/>
              </a:rPr>
              <a:t> interval </a:t>
            </a:r>
            <a:r>
              <a:rPr lang="en-US" sz="3200" dirty="0" err="1">
                <a:latin typeface="Times New Roman"/>
                <a:ea typeface="Times New Roman"/>
              </a:rPr>
              <a:t>waktu</a:t>
            </a:r>
            <a:r>
              <a:rPr lang="en-US" sz="3200" dirty="0">
                <a:latin typeface="Times New Roman"/>
                <a:ea typeface="Times New Roman"/>
              </a:rPr>
              <a:t> yang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terdefinisikan</a:t>
            </a:r>
            <a:r>
              <a:rPr lang="en-US" sz="3200" dirty="0">
                <a:latin typeface="Times New Roman"/>
                <a:ea typeface="Times New Roman"/>
              </a:rPr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Times New Roman"/>
              </a:rPr>
              <a:t>     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Jenis-Jenis</a:t>
            </a:r>
            <a:r>
              <a:rPr lang="en-US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ea typeface="Times New Roman"/>
              </a:rPr>
              <a:t>Modulasi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0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7760"/>
          </a:xfrm>
        </p:spPr>
        <p:txBody>
          <a:bodyPr/>
          <a:lstStyle/>
          <a:p>
            <a:pPr lvl="0">
              <a:buClr>
                <a:srgbClr val="873624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</a:rPr>
              <a:t>Modulasi</a:t>
            </a:r>
            <a:r>
              <a:rPr lang="en-US" sz="3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</a:rPr>
              <a:t> Digital</a:t>
            </a: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ialah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suatu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sinyal</a:t>
            </a:r>
            <a:r>
              <a:rPr lang="en-US" sz="3200" dirty="0">
                <a:latin typeface="Times New Roman"/>
                <a:ea typeface="Times New Roman"/>
              </a:rPr>
              <a:t> analog di </a:t>
            </a:r>
            <a:r>
              <a:rPr lang="en-US" sz="3200" dirty="0" err="1">
                <a:latin typeface="Times New Roman"/>
                <a:ea typeface="Times New Roman"/>
              </a:rPr>
              <a:t>modulasi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berdsarkan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aliran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</a:rPr>
              <a:t>data digital.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Modulasi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</a:rPr>
              <a:t>digital </a:t>
            </a:r>
            <a:r>
              <a:rPr lang="en-US" sz="3200" dirty="0" err="1">
                <a:latin typeface="Times New Roman"/>
                <a:ea typeface="Times New Roman"/>
              </a:rPr>
              <a:t>merupakan</a:t>
            </a:r>
            <a:r>
              <a:rPr lang="en-US" sz="3200" dirty="0">
                <a:latin typeface="Times New Roman"/>
                <a:ea typeface="Times New Roman"/>
              </a:rPr>
              <a:t> proses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penumpangan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sinyal</a:t>
            </a:r>
            <a:r>
              <a:rPr lang="en-US" sz="3200" dirty="0">
                <a:latin typeface="Times New Roman"/>
                <a:ea typeface="Times New Roman"/>
              </a:rPr>
              <a:t> digital (bit stream)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ke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dalam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  <a:r>
              <a:rPr lang="en-US" sz="3200" dirty="0" err="1" smtClean="0">
                <a:latin typeface="Times New Roman"/>
                <a:ea typeface="Times New Roman"/>
              </a:rPr>
              <a:t>sinyal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</a:rPr>
              <a:t>carrier.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Jenis-Jenis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</a:rPr>
              <a:t>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44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911353" cy="3923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/>
                <a:ea typeface="Times New Roman"/>
              </a:rPr>
              <a:t>Jenis-jenis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modulasi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analog: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Amplitude </a:t>
            </a:r>
            <a:r>
              <a:rPr lang="en-US" sz="3200" dirty="0"/>
              <a:t>modulation (AM)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latin typeface="Times New Roman"/>
                <a:ea typeface="Times New Roman"/>
              </a:rPr>
              <a:t>Frequency modulation (FM</a:t>
            </a:r>
            <a:r>
              <a:rPr lang="en-US" sz="3200" dirty="0" smtClean="0">
                <a:latin typeface="Times New Roman"/>
                <a:ea typeface="Times New Roman"/>
              </a:rPr>
              <a:t>)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/>
              <a:t>Pulse </a:t>
            </a:r>
            <a:r>
              <a:rPr lang="en-US" sz="3200" dirty="0"/>
              <a:t>Amplitude Modulation (PAM)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3200" dirty="0" smtClean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365760">
              <a:spcBef>
                <a:spcPct val="20000"/>
              </a:spcBef>
            </a:pPr>
            <a:r>
              <a:rPr lang="en-US" sz="4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  <a:cs typeface="+mn-cs"/>
              </a:rPr>
              <a:t>Modulasi</a:t>
            </a:r>
            <a:r>
              <a:rPr lang="en-US" sz="44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Analog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51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 err="1">
                <a:latin typeface="Times New Roman"/>
                <a:ea typeface="Times New Roman"/>
              </a:rPr>
              <a:t>adalah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peristiwa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modulasi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terjadi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dengan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merubah-ubah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amplitudo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gelombang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pembawa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sesuai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dengan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perubahan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amplitudo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gelombang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informasi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56263" cy="1054250"/>
          </a:xfrm>
        </p:spPr>
        <p:txBody>
          <a:bodyPr>
            <a:normAutofit/>
          </a:bodyPr>
          <a:lstStyle/>
          <a:p>
            <a:pPr marL="365760" lvl="0" indent="-365760">
              <a:spcBef>
                <a:spcPct val="20000"/>
              </a:spcBef>
            </a:pPr>
            <a:r>
              <a:rPr lang="en-US" sz="4400" b="1" dirty="0">
                <a:solidFill>
                  <a:srgbClr val="FF0000"/>
                </a:solidFill>
                <a:ea typeface="+mn-ea"/>
                <a:cs typeface="+mn-cs"/>
              </a:rPr>
              <a:t>Amplitude</a:t>
            </a:r>
            <a:r>
              <a:rPr lang="en-US" sz="4400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modulation (</a:t>
            </a:r>
            <a:r>
              <a:rPr lang="en-US" sz="4400" b="1" dirty="0">
                <a:solidFill>
                  <a:srgbClr val="FF0000"/>
                </a:solidFill>
                <a:ea typeface="+mn-ea"/>
                <a:cs typeface="+mn-cs"/>
              </a:rPr>
              <a:t>AM</a:t>
            </a:r>
            <a:r>
              <a:rPr lang="en-US" sz="44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80815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 err="1">
                <a:latin typeface="Times New Roman"/>
                <a:ea typeface="Times New Roman"/>
              </a:rPr>
              <a:t>adalah</a:t>
            </a:r>
            <a:r>
              <a:rPr lang="en-US" sz="3200" dirty="0">
                <a:latin typeface="Times New Roman"/>
                <a:ea typeface="Times New Roman"/>
              </a:rPr>
              <a:t> proses </a:t>
            </a:r>
            <a:r>
              <a:rPr lang="en-US" sz="3200" dirty="0" err="1">
                <a:latin typeface="Times New Roman"/>
                <a:ea typeface="Times New Roman"/>
              </a:rPr>
              <a:t>modulasi</a:t>
            </a:r>
            <a:r>
              <a:rPr lang="en-US" sz="3200" dirty="0">
                <a:latin typeface="Times New Roman"/>
                <a:ea typeface="Times New Roman"/>
              </a:rPr>
              <a:t> yang </a:t>
            </a:r>
            <a:r>
              <a:rPr lang="en-US" sz="3200" dirty="0" err="1">
                <a:latin typeface="Times New Roman"/>
                <a:ea typeface="Times New Roman"/>
              </a:rPr>
              <a:t>terjadi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dengan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mengubah-ubah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frekuensi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gelombang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pembawa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sesuai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dengan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perubahan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frekuensi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sinyal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informasi</a:t>
            </a:r>
            <a:r>
              <a:rPr lang="en-US" sz="3200" dirty="0">
                <a:latin typeface="Times New Roman"/>
                <a:ea typeface="Times New Roman"/>
              </a:rPr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/>
          </a:bodyPr>
          <a:lstStyle/>
          <a:p>
            <a:pPr marL="365760" lvl="0" indent="-365760">
              <a:lnSpc>
                <a:spcPct val="150000"/>
              </a:lnSpc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Frequency</a:t>
            </a:r>
            <a:r>
              <a:rPr lang="en-US" sz="44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  <a:cs typeface="+mn-cs"/>
              </a:rPr>
              <a:t>modulation (</a:t>
            </a:r>
            <a:r>
              <a:rPr lang="en-US" sz="4400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FM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  <a:cs typeface="+mn-cs"/>
              </a:rPr>
              <a:t>)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1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 err="1">
                <a:latin typeface="Times New Roman"/>
                <a:ea typeface="Times New Roman"/>
              </a:rPr>
              <a:t>adalah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merubah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amplitudo</a:t>
            </a:r>
            <a:r>
              <a:rPr lang="en-US" sz="3200" dirty="0">
                <a:latin typeface="Times New Roman"/>
                <a:ea typeface="Times New Roman"/>
              </a:rPr>
              <a:t> signal carrier yang </a:t>
            </a:r>
            <a:r>
              <a:rPr lang="en-US" sz="3200" dirty="0" err="1">
                <a:latin typeface="Times New Roman"/>
                <a:ea typeface="Times New Roman"/>
              </a:rPr>
              <a:t>berupa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deretan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pulsa</a:t>
            </a:r>
            <a:r>
              <a:rPr lang="en-US" sz="3200" dirty="0">
                <a:latin typeface="Times New Roman"/>
                <a:ea typeface="Times New Roman"/>
              </a:rPr>
              <a:t> (</a:t>
            </a:r>
            <a:r>
              <a:rPr lang="en-US" sz="3200" dirty="0" err="1">
                <a:latin typeface="Times New Roman"/>
                <a:ea typeface="Times New Roman"/>
              </a:rPr>
              <a:t>diskrit</a:t>
            </a:r>
            <a:r>
              <a:rPr lang="en-US" sz="3200" dirty="0">
                <a:latin typeface="Times New Roman"/>
                <a:ea typeface="Times New Roman"/>
              </a:rPr>
              <a:t>) yang </a:t>
            </a:r>
            <a:r>
              <a:rPr lang="en-US" sz="3200" dirty="0" err="1">
                <a:latin typeface="Times New Roman"/>
                <a:ea typeface="Times New Roman"/>
              </a:rPr>
              <a:t>perubahannya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mengikuti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bentuk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amplitudo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dari</a:t>
            </a:r>
            <a:r>
              <a:rPr lang="en-US" sz="3200" dirty="0">
                <a:latin typeface="Times New Roman"/>
                <a:ea typeface="Times New Roman"/>
              </a:rPr>
              <a:t> signal </a:t>
            </a:r>
            <a:r>
              <a:rPr lang="en-US" sz="3200" dirty="0" err="1">
                <a:latin typeface="Times New Roman"/>
                <a:ea typeface="Times New Roman"/>
              </a:rPr>
              <a:t>informasi</a:t>
            </a:r>
            <a:r>
              <a:rPr lang="en-US" sz="3200" dirty="0">
                <a:latin typeface="Times New Roman"/>
                <a:ea typeface="Times New Roman"/>
              </a:rPr>
              <a:t> yang </a:t>
            </a:r>
            <a:r>
              <a:rPr lang="en-US" sz="3200" dirty="0" err="1">
                <a:latin typeface="Times New Roman"/>
                <a:ea typeface="Times New Roman"/>
              </a:rPr>
              <a:t>akan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dikirimkan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ketempat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tujuan</a:t>
            </a:r>
            <a:r>
              <a:rPr lang="en-US" sz="3200" dirty="0">
                <a:latin typeface="Times New Roman"/>
                <a:ea typeface="Times New Roman"/>
              </a:rPr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16153" cy="1054250"/>
          </a:xfrm>
        </p:spPr>
        <p:txBody>
          <a:bodyPr>
            <a:normAutofit fontScale="90000"/>
          </a:bodyPr>
          <a:lstStyle/>
          <a:p>
            <a:pPr marL="365760" lvl="0" indent="-365760" algn="l">
              <a:lnSpc>
                <a:spcPct val="15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  <a:latin typeface="Franklin Gothic Book" pitchFamily="34" charset="0"/>
                <a:ea typeface="+mn-ea"/>
                <a:cs typeface="+mn-cs"/>
              </a:rPr>
              <a:t>Pulse</a:t>
            </a:r>
            <a:r>
              <a:rPr lang="en-US" sz="4000" b="1" dirty="0">
                <a:solidFill>
                  <a:srgbClr val="FF0000"/>
                </a:solidFill>
                <a:ea typeface="+mn-ea"/>
                <a:cs typeface="+mn-cs"/>
              </a:rPr>
              <a:t> Amplitude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Modulation (</a:t>
            </a:r>
            <a:r>
              <a:rPr lang="en-US" sz="4000" b="1" dirty="0">
                <a:solidFill>
                  <a:srgbClr val="FF0000"/>
                </a:solidFill>
                <a:ea typeface="+mn-ea"/>
                <a:cs typeface="+mn-cs"/>
              </a:rPr>
              <a:t>PAM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)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89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7130"/>
            <a:ext cx="8229600" cy="4937760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Teknik </a:t>
            </a: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modulasi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 yg digunakan :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Frequency Shift Keying (FSK)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Amplitudo Shift Keying (ASK)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Phase Shift Keying (PSK)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Quadrate Amplitude Modulation (QAM)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Quadrate Phase Modulation (QPSK)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cap="all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Modulasi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digital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64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87583"/>
            <a:ext cx="8229600" cy="4937760"/>
          </a:xfrm>
        </p:spPr>
        <p:txBody>
          <a:bodyPr/>
          <a:lstStyle/>
          <a:p>
            <a:pPr marL="342900" lvl="0" indent="-342900" algn="ctr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600" dirty="0">
                <a:solidFill>
                  <a:srgbClr val="4E3B30"/>
                </a:solidFill>
                <a:latin typeface="Franklin Gothic Book"/>
              </a:rPr>
              <a:t>Adalah suatu teknik yg digunakan untuk mendapatkan data dalam sinyal digital (</a:t>
            </a:r>
            <a:r>
              <a:rPr lang="id-ID" sz="3600" dirty="0">
                <a:solidFill>
                  <a:srgbClr val="FF0000"/>
                </a:solidFill>
                <a:latin typeface="Franklin Gothic Book"/>
              </a:rPr>
              <a:t>bit digital</a:t>
            </a:r>
            <a:r>
              <a:rPr lang="id-ID" sz="3600" dirty="0">
                <a:solidFill>
                  <a:srgbClr val="4E3B30"/>
                </a:solidFill>
                <a:latin typeface="Franklin Gothic Book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Frequency</a:t>
            </a:r>
            <a:r>
              <a:rPr lang="id-ID" sz="4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FSK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85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20240"/>
            <a:ext cx="8229600" cy="4937760"/>
          </a:xfrm>
        </p:spPr>
        <p:txBody>
          <a:bodyPr/>
          <a:lstStyle/>
          <a:p>
            <a:pPr marL="342900" lvl="0" indent="-342900" algn="ctr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4000" dirty="0">
                <a:solidFill>
                  <a:srgbClr val="4E3B30"/>
                </a:solidFill>
                <a:latin typeface="Franklin Gothic Book"/>
              </a:rPr>
              <a:t>Suatu teknik yg digunakan untuk mengubah sinyal analog sehingga didapatkan data dalam bentuk sinyal digital dengan menggunakan sinyal pembawa (sinyal sinusoidal).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22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228653"/>
          </a:xfrm>
        </p:spPr>
        <p:txBody>
          <a:bodyPr>
            <a:normAutofit fontScale="925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Mekanisme kerja :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Data dikirimkan dalam bentuk sinyal analog bersama dengan sinyal pembawanya berbentuk </a:t>
            </a: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Frekuensi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Apabila sinyal data terdapat perbedaan dengan sinyal pembawa maka data akan diberi bit digital 1. Apabila sinyal data sama dg sinyal pembawa maka bit digitalnya adalah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Frequency</a:t>
            </a:r>
            <a:r>
              <a:rPr lang="id-ID" sz="4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FSK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99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937760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Suatu teknik mendapatkan bit digital untuk data yang menggunakan </a:t>
            </a:r>
            <a:r>
              <a:rPr lang="id-ID" sz="3600" dirty="0">
                <a:solidFill>
                  <a:srgbClr val="FF0000"/>
                </a:solidFill>
                <a:latin typeface="Cambria" pitchFamily="18" charset="0"/>
              </a:rPr>
              <a:t>Amplitudo</a:t>
            </a: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 sebagai sinyal pembawanya.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Amplitudo</a:t>
            </a:r>
            <a:r>
              <a:rPr lang="id-ID" sz="4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ASK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96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152453"/>
          </a:xfrm>
        </p:spPr>
        <p:txBody>
          <a:bodyPr>
            <a:normAutofit fontScale="92500"/>
          </a:bodyPr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4E3B30"/>
                </a:solidFill>
                <a:latin typeface="Franklin Gothic Book"/>
              </a:rPr>
              <a:t>Mekanisme kerja :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FF0000"/>
                </a:solidFill>
                <a:latin typeface="Franklin Gothic Book"/>
              </a:rPr>
              <a:t>•</a:t>
            </a:r>
            <a:r>
              <a:rPr lang="id-ID" sz="3200" dirty="0">
                <a:solidFill>
                  <a:srgbClr val="4E3B30"/>
                </a:solidFill>
                <a:latin typeface="Franklin Gothic Book"/>
              </a:rPr>
              <a:t>Apabila sinyal data mempunyai perbedaan dengan sinyal pembawa maka bit digital adalah 1 dan apabila sinyal data sama dengan sinyal pembawa maka bit digital adalah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Amplitudo</a:t>
            </a:r>
            <a:r>
              <a:rPr lang="id-ID" sz="4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ASK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80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Suatu teknik untuk mendapatkan bit digital dengan membandingkan sinyal data dengan sinyal pembawa yg menggunakan </a:t>
            </a:r>
            <a:r>
              <a:rPr lang="id-ID" sz="3600" dirty="0">
                <a:solidFill>
                  <a:srgbClr val="FF0000"/>
                </a:solidFill>
                <a:latin typeface="Cambria" pitchFamily="18" charset="0"/>
              </a:rPr>
              <a:t>Phase</a:t>
            </a: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Phase</a:t>
            </a:r>
            <a:r>
              <a:rPr lang="id-ID" sz="44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4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4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PSK</a:t>
            </a:r>
            <a:r>
              <a:rPr lang="id-ID" sz="44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45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87553" cy="4000053"/>
          </a:xfrm>
        </p:spPr>
        <p:txBody>
          <a:bodyPr>
            <a:normAutofit fontScale="92500"/>
          </a:bodyPr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Mekanisme kerja :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600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id-ID" sz="3600" dirty="0">
                <a:solidFill>
                  <a:srgbClr val="4E3B30"/>
                </a:solidFill>
                <a:latin typeface="Cambria" pitchFamily="18" charset="0"/>
              </a:rPr>
              <a:t>Apabila sinyal data berbeda dg sinyal pembawa maka bit digitalnya adalah 1. Dan apabila sinyal data sama dg sinyal pembawa maka nilainya adalah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Phase</a:t>
            </a:r>
            <a:r>
              <a:rPr lang="id-ID" sz="4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Shift Keying (</a:t>
            </a:r>
            <a:r>
              <a:rPr lang="id-ID" sz="40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PSK</a:t>
            </a:r>
            <a:r>
              <a:rPr lang="id-ID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3186953" cy="4152453"/>
          </a:xfrm>
        </p:spPr>
        <p:txBody>
          <a:bodyPr>
            <a:normAutofit fontScale="70000" lnSpcReduction="2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en-US" sz="3200" dirty="0" smtClean="0">
                <a:solidFill>
                  <a:srgbClr val="4E3B30"/>
                </a:solidFill>
                <a:latin typeface="Cambria" pitchFamily="18" charset="0"/>
              </a:rPr>
              <a:t>	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1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elemen sinyal analog dapat mereperesentasikan lebih dari 1 bit data. Banyaknya bit digital yang didapat tergantung besarnya pergeseran fasa. Jika dilakukan pergeseran fase sebesar 900maka akan didapatkan 4 elemen sinyal yang berbeda, yaitu : </a:t>
            </a: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	</a:t>
            </a:r>
            <a:r>
              <a:rPr lang="nl-NL" sz="3200" dirty="0">
                <a:solidFill>
                  <a:srgbClr val="4E3B30"/>
                </a:solidFill>
                <a:latin typeface="Cambria" pitchFamily="18" charset="0"/>
              </a:rPr>
              <a:t>11, 10, 01 dan 00</a:t>
            </a:r>
            <a:endParaRPr lang="id-ID" sz="3200" dirty="0">
              <a:solidFill>
                <a:srgbClr val="4E3B3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Quadrate</a:t>
            </a:r>
            <a:r>
              <a:rPr lang="id-ID" sz="44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4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PSK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407080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648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8305799" cy="4495799"/>
          </a:xfrm>
        </p:spPr>
        <p:txBody>
          <a:bodyPr>
            <a:normAutofit lnSpcReduction="10000"/>
          </a:bodyPr>
          <a:lstStyle/>
          <a:p>
            <a:pPr marL="342900" lvl="0" indent="-342900">
              <a:buClr>
                <a:srgbClr val="F0A22E"/>
              </a:buClr>
              <a:buSzPct val="70000"/>
              <a:buNone/>
              <a:defRPr/>
            </a:pPr>
            <a:r>
              <a:rPr lang="id-ID" sz="3000" dirty="0">
                <a:solidFill>
                  <a:srgbClr val="4E3B30"/>
                </a:solidFill>
                <a:latin typeface="Franklin Gothic Book"/>
              </a:rPr>
              <a:t>Kombinasi dari teknik modulasi </a:t>
            </a:r>
            <a:r>
              <a:rPr lang="id-ID" sz="3000" b="1" dirty="0">
                <a:solidFill>
                  <a:srgbClr val="FF0000"/>
                </a:solidFill>
                <a:latin typeface="Franklin Gothic Book"/>
              </a:rPr>
              <a:t>ASK</a:t>
            </a:r>
            <a:r>
              <a:rPr lang="id-ID" sz="3000" b="1" dirty="0">
                <a:solidFill>
                  <a:srgbClr val="4E3B30"/>
                </a:solidFill>
                <a:latin typeface="Franklin Gothic Book"/>
              </a:rPr>
              <a:t> dan </a:t>
            </a:r>
            <a:r>
              <a:rPr lang="id-ID" sz="3000" b="1" dirty="0">
                <a:solidFill>
                  <a:srgbClr val="FF0000"/>
                </a:solidFill>
                <a:latin typeface="Franklin Gothic Book"/>
              </a:rPr>
              <a:t>PSK</a:t>
            </a:r>
          </a:p>
          <a:p>
            <a:pPr marL="342900" lvl="0" indent="-342900">
              <a:buClr>
                <a:srgbClr val="F0A22E"/>
              </a:buClr>
              <a:buSzPct val="70000"/>
              <a:buNone/>
              <a:defRPr/>
            </a:pPr>
            <a:r>
              <a:rPr lang="id-ID" sz="3000" dirty="0">
                <a:solidFill>
                  <a:srgbClr val="FF0000"/>
                </a:solidFill>
                <a:latin typeface="Franklin Gothic Book"/>
              </a:rPr>
              <a:t>•</a:t>
            </a:r>
            <a:r>
              <a:rPr lang="id-ID" sz="3000" b="1" dirty="0">
                <a:solidFill>
                  <a:srgbClr val="FF0000"/>
                </a:solidFill>
                <a:latin typeface="Franklin Gothic Book"/>
              </a:rPr>
              <a:t>ASK</a:t>
            </a:r>
            <a:r>
              <a:rPr lang="id-ID" sz="3000" b="1" dirty="0">
                <a:solidFill>
                  <a:srgbClr val="4E3B30"/>
                </a:solidFill>
                <a:latin typeface="Franklin Gothic Book"/>
              </a:rPr>
              <a:t>: Perbedaan 2 besaran Amplitudo pada 4 		   sudut fasa yang berbeda</a:t>
            </a:r>
          </a:p>
          <a:p>
            <a:pPr marL="342900" lvl="0" indent="-342900">
              <a:buClr>
                <a:srgbClr val="F0A22E"/>
              </a:buClr>
              <a:buSzPct val="70000"/>
              <a:buFont typeface="Wingdings 2"/>
              <a:buChar char=""/>
              <a:defRPr/>
            </a:pPr>
            <a:endParaRPr lang="id-ID" sz="3000" dirty="0">
              <a:solidFill>
                <a:srgbClr val="4E3B30"/>
              </a:solidFill>
              <a:latin typeface="Franklin Gothic Book"/>
            </a:endParaRPr>
          </a:p>
          <a:p>
            <a:pPr marL="342900" lvl="0" indent="-342900">
              <a:buClr>
                <a:srgbClr val="F0A22E"/>
              </a:buClr>
              <a:buSzPct val="70000"/>
              <a:buNone/>
              <a:defRPr/>
            </a:pPr>
            <a:r>
              <a:rPr lang="id-ID" sz="3000" dirty="0">
                <a:solidFill>
                  <a:srgbClr val="FF0000"/>
                </a:solidFill>
                <a:latin typeface="Franklin Gothic Book"/>
              </a:rPr>
              <a:t>•</a:t>
            </a:r>
            <a:r>
              <a:rPr lang="id-ID" sz="3000" b="1" dirty="0">
                <a:solidFill>
                  <a:srgbClr val="FF0000"/>
                </a:solidFill>
                <a:latin typeface="Franklin Gothic Book"/>
              </a:rPr>
              <a:t>PSK</a:t>
            </a:r>
            <a:r>
              <a:rPr lang="id-ID" sz="3000" b="1" dirty="0">
                <a:solidFill>
                  <a:srgbClr val="4E3B30"/>
                </a:solidFill>
                <a:latin typeface="Franklin Gothic Book"/>
              </a:rPr>
              <a:t>: Pergeseran fasa sebesar 300 sehingga untuk 	   satu lingkaran didapat 3600/300= 12  	 	   elemen</a:t>
            </a:r>
          </a:p>
          <a:p>
            <a:pPr marL="342900" lvl="0" indent="-342900">
              <a:buClr>
                <a:srgbClr val="F0A22E"/>
              </a:buClr>
              <a:buSzPct val="70000"/>
              <a:buFont typeface="Wingdings 2"/>
              <a:buChar char=""/>
              <a:defRPr/>
            </a:pPr>
            <a:endParaRPr lang="id-ID" sz="3000" dirty="0">
              <a:solidFill>
                <a:srgbClr val="4E3B30"/>
              </a:solidFill>
              <a:latin typeface="Franklin Gothic Book"/>
            </a:endParaRPr>
          </a:p>
          <a:p>
            <a:pPr marL="342900" lvl="0" indent="-342900">
              <a:buClr>
                <a:srgbClr val="F0A22E"/>
              </a:buClr>
              <a:buSzPct val="70000"/>
              <a:buNone/>
              <a:defRPr/>
            </a:pPr>
            <a:r>
              <a:rPr lang="id-ID" sz="3000" dirty="0">
                <a:solidFill>
                  <a:srgbClr val="FF0000"/>
                </a:solidFill>
                <a:latin typeface="Franklin Gothic Book"/>
              </a:rPr>
              <a:t>•</a:t>
            </a:r>
            <a:r>
              <a:rPr lang="id-ID" sz="3000" dirty="0">
                <a:solidFill>
                  <a:srgbClr val="4E3B30"/>
                </a:solidFill>
                <a:latin typeface="Franklin Gothic Book"/>
              </a:rPr>
              <a:t>Total elemen yang didapat adalah 16 elemen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Quadrate </a:t>
            </a:r>
            <a:r>
              <a:rPr lang="id-ID" sz="44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31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52800"/>
            <a:ext cx="7756263" cy="105425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Terima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Kasih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56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038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ambria" pitchFamily="18" charset="0"/>
              </a:rPr>
              <a:t>Contoh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informasi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dirty="0" err="1" smtClean="0">
                <a:latin typeface="Cambria" pitchFamily="18" charset="0"/>
              </a:rPr>
              <a:t>suara,gambar,data</a:t>
            </a:r>
            <a:r>
              <a:rPr lang="en-US" sz="2800" dirty="0" smtClean="0">
                <a:latin typeface="Cambria" pitchFamily="18" charset="0"/>
              </a:rPr>
              <a:t>), agar </a:t>
            </a:r>
            <a:r>
              <a:rPr lang="en-US" sz="2800" dirty="0" err="1" smtClean="0">
                <a:latin typeface="Cambria" pitchFamily="18" charset="0"/>
              </a:rPr>
              <a:t>dapat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tempat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lainnya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tersebut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harus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ditumpangkan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lain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konteks</a:t>
            </a:r>
            <a:r>
              <a:rPr lang="en-US" sz="2800" dirty="0" smtClean="0">
                <a:latin typeface="Cambria" pitchFamily="18" charset="0"/>
              </a:rPr>
              <a:t> radio </a:t>
            </a:r>
            <a:r>
              <a:rPr lang="en-US" sz="2800" dirty="0" err="1" smtClean="0">
                <a:latin typeface="Cambria" pitchFamily="18" charset="0"/>
              </a:rPr>
              <a:t>siaran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menumpang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suara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sedangkan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ditumpangi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adalh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radio yang </a:t>
            </a:r>
            <a:r>
              <a:rPr lang="en-US" sz="2800" dirty="0" err="1" smtClean="0">
                <a:latin typeface="Cambria" pitchFamily="18" charset="0"/>
              </a:rPr>
              <a:t>disebut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sinyal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pembawa</a:t>
            </a:r>
            <a:r>
              <a:rPr lang="en-US" sz="2800" dirty="0" smtClean="0">
                <a:latin typeface="Cambria" pitchFamily="18" charset="0"/>
              </a:rPr>
              <a:t>(carrier)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45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8458200" cy="5486400"/>
          </a:xfrm>
        </p:spPr>
        <p:txBody>
          <a:bodyPr>
            <a:noAutofit/>
          </a:bodyPr>
          <a:lstStyle/>
          <a:p>
            <a:pPr marL="9144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Modulasi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ketidaksesuaian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smtClean="0"/>
              <a:t>media(</a:t>
            </a:r>
            <a:r>
              <a:rPr lang="en-US" sz="2800" dirty="0" err="1" smtClean="0"/>
              <a:t>kanal</a:t>
            </a:r>
            <a:r>
              <a:rPr lang="en-US" sz="2800" dirty="0" smtClean="0"/>
              <a:t>)yang </a:t>
            </a:r>
            <a:r>
              <a:rPr lang="en-US" sz="2800" dirty="0"/>
              <a:t> </a:t>
            </a:r>
            <a:r>
              <a:rPr lang="en-US" sz="2800" dirty="0" err="1"/>
              <a:t>digunakan.Tanpa</a:t>
            </a:r>
            <a:r>
              <a:rPr lang="en-US" sz="2800" dirty="0"/>
              <a:t>  proses  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modulasi</a:t>
            </a:r>
            <a:r>
              <a:rPr lang="en-US" sz="2800" dirty="0"/>
              <a:t>,  </a:t>
            </a:r>
            <a:r>
              <a:rPr lang="en-US" sz="2800" dirty="0" err="1"/>
              <a:t>informasi</a:t>
            </a:r>
            <a:r>
              <a:rPr lang="en-US" sz="2800" dirty="0"/>
              <a:t>  </a:t>
            </a:r>
            <a:r>
              <a:rPr lang="en-US" sz="2800" dirty="0" err="1"/>
              <a:t>tidak</a:t>
            </a:r>
            <a:r>
              <a:rPr lang="en-US" sz="2800" dirty="0"/>
              <a:t>  </a:t>
            </a:r>
            <a:r>
              <a:rPr lang="en-US" sz="2800" dirty="0" err="1"/>
              <a:t>praktis</a:t>
            </a:r>
            <a:r>
              <a:rPr lang="en-US" sz="2800" dirty="0"/>
              <a:t>  </a:t>
            </a:r>
            <a:r>
              <a:rPr lang="en-US" sz="2800" dirty="0" err="1"/>
              <a:t>dikirimkan</a:t>
            </a: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/>
              <a:t> </a:t>
            </a:r>
            <a:r>
              <a:rPr lang="en-US" sz="2800" dirty="0" err="1"/>
              <a:t>melalui</a:t>
            </a:r>
            <a:r>
              <a:rPr lang="en-US" sz="2800" dirty="0"/>
              <a:t>  media </a:t>
            </a:r>
            <a:r>
              <a:rPr lang="en-US" sz="2800" dirty="0" err="1"/>
              <a:t>udara</a:t>
            </a:r>
            <a:r>
              <a:rPr lang="en-US" sz="2800" dirty="0" smtClean="0"/>
              <a:t>.</a:t>
            </a:r>
          </a:p>
          <a:p>
            <a:pPr marL="9144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Cambria" pitchFamily="18" charset="0"/>
              </a:rPr>
              <a:t>Contoh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kasus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 </a:t>
            </a:r>
            <a:r>
              <a:rPr lang="en-US" sz="2800" dirty="0" err="1"/>
              <a:t>ditransmisikan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media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  <a:r>
              <a:rPr lang="en-US" sz="2800" dirty="0" err="1"/>
              <a:t>aslinya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9547"/>
            <a:ext cx="7758953" cy="1066800"/>
          </a:xfrm>
        </p:spPr>
        <p:txBody>
          <a:bodyPr/>
          <a:lstStyle/>
          <a:p>
            <a:r>
              <a:rPr lang="en-US" sz="4800" b="1" cap="all" dirty="0" err="1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Fungsi</a:t>
            </a:r>
            <a:r>
              <a:rPr lang="en-US" sz="4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9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>
                <a:latin typeface="Times New Roman"/>
                <a:ea typeface="Times New Roman"/>
              </a:rPr>
              <a:t>Untuk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mengatasi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keterbatasan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peralatan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Times New Roman"/>
                <a:ea typeface="Times New Roman"/>
              </a:rPr>
              <a:t>Untuk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memungkinkan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pembagian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frekuensi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Times New Roman"/>
                <a:ea typeface="Times New Roman"/>
              </a:rPr>
              <a:t>Untuk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mengurangi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pengaruh</a:t>
            </a:r>
            <a:r>
              <a:rPr lang="en-US" sz="2800" dirty="0">
                <a:latin typeface="Times New Roman"/>
                <a:ea typeface="Times New Roman"/>
              </a:rPr>
              <a:t> noise </a:t>
            </a:r>
            <a:r>
              <a:rPr lang="en-US" sz="2800" dirty="0" err="1">
                <a:latin typeface="Times New Roman"/>
                <a:ea typeface="Times New Roman"/>
              </a:rPr>
              <a:t>dan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interferensi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Untuk</a:t>
            </a:r>
            <a:r>
              <a:rPr lang="en-US" sz="2800" spc="15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memudahkan</a:t>
            </a:r>
            <a:r>
              <a:rPr lang="en-US" sz="2800" spc="150" dirty="0">
                <a:solidFill>
                  <a:srgbClr val="000000"/>
                </a:solidFill>
                <a:latin typeface="Times New Roman"/>
                <a:ea typeface="Times New Roman"/>
              </a:rPr>
              <a:t> proses </a:t>
            </a:r>
            <a:r>
              <a:rPr lang="en-US" sz="2800" spc="1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radiasi</a:t>
            </a:r>
            <a:endParaRPr lang="en-US" sz="2800" spc="15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Untuk</a:t>
            </a:r>
            <a:r>
              <a:rPr lang="en-US" sz="2800" spc="15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spc="150" dirty="0" err="1">
                <a:solidFill>
                  <a:srgbClr val="000000"/>
                </a:solidFill>
                <a:latin typeface="Times New Roman"/>
                <a:ea typeface="Times New Roman"/>
              </a:rPr>
              <a:t>memungkinkan</a:t>
            </a:r>
            <a:r>
              <a:rPr lang="en-US" sz="2800" spc="150" dirty="0">
                <a:solidFill>
                  <a:srgbClr val="000000"/>
                </a:solidFill>
                <a:latin typeface="Times New Roman"/>
                <a:ea typeface="Times New Roman"/>
              </a:rPr>
              <a:t> multiplexing</a:t>
            </a:r>
            <a:endParaRPr lang="en-US" sz="2800" dirty="0">
              <a:latin typeface="Times New Roman"/>
              <a:ea typeface="Times New Roman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cap="all" dirty="0" err="1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Tujuan</a:t>
            </a:r>
            <a:r>
              <a:rPr lang="en-US" sz="4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id-ID" sz="4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4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152453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Sinyal </a:t>
            </a:r>
            <a:r>
              <a:rPr lang="id-ID" sz="3200" b="1" dirty="0">
                <a:solidFill>
                  <a:srgbClr val="FF0000"/>
                </a:solidFill>
                <a:latin typeface="Cambria" pitchFamily="18" charset="0"/>
              </a:rPr>
              <a:t>Sinusoidal</a:t>
            </a:r>
            <a:r>
              <a:rPr lang="id-ID" sz="3200" b="1" dirty="0">
                <a:solidFill>
                  <a:srgbClr val="4E3B30"/>
                </a:solidFill>
                <a:latin typeface="Cambria" pitchFamily="18" charset="0"/>
              </a:rPr>
              <a:t> terdiri atas :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b="1" dirty="0">
                <a:solidFill>
                  <a:srgbClr val="4E3B30"/>
                </a:solidFill>
                <a:latin typeface="Franklin Gothic Book"/>
              </a:rPr>
              <a:t>	</a:t>
            </a:r>
            <a:r>
              <a:rPr lang="id-ID" sz="3200" dirty="0" smtClean="0">
                <a:solidFill>
                  <a:srgbClr val="FF0000"/>
                </a:solidFill>
                <a:latin typeface="Franklin Gothic Book"/>
              </a:rPr>
              <a:t>1</a:t>
            </a:r>
            <a:r>
              <a:rPr lang="id-ID" sz="3200" dirty="0">
                <a:solidFill>
                  <a:srgbClr val="FF0000"/>
                </a:solidFill>
                <a:latin typeface="Franklin Gothic Book"/>
              </a:rPr>
              <a:t>.  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Amplitude / Amplitudo 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Adalah</a:t>
            </a:r>
            <a:r>
              <a:rPr lang="en-US" sz="3200" dirty="0" smtClean="0">
                <a:solidFill>
                  <a:srgbClr val="4E3B30"/>
                </a:solidFill>
                <a:latin typeface="Cambria" pitchFamily="18" charset="0"/>
              </a:rPr>
              <a:t> 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lebar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	 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gelombang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(tinggi rendahnya     		 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tegangan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sinyal analog)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17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401094"/>
            <a:ext cx="7429500" cy="3571875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58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r>
              <a:rPr lang="id-ID" sz="3200" dirty="0" smtClean="0">
                <a:solidFill>
                  <a:srgbClr val="FF0000"/>
                </a:solidFill>
                <a:latin typeface="Cambria" pitchFamily="18" charset="0"/>
              </a:rPr>
              <a:t>2.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	</a:t>
            </a:r>
            <a:r>
              <a:rPr lang="en-US" sz="3200" dirty="0" smtClean="0">
                <a:solidFill>
                  <a:srgbClr val="4E3B30"/>
                </a:solidFill>
                <a:latin typeface="Cambria" pitchFamily="18" charset="0"/>
              </a:rPr>
              <a:t>	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Frekuensi </a:t>
            </a:r>
            <a:r>
              <a:rPr lang="id-ID" sz="3200" dirty="0">
                <a:solidFill>
                  <a:srgbClr val="4E3B30"/>
                </a:solidFill>
                <a:latin typeface="Cambria" pitchFamily="18" charset="0"/>
              </a:rPr>
              <a:t>/ FrequencyAdalah jumlah 	gelombang dalam suatu waktu</a:t>
            </a:r>
            <a:r>
              <a:rPr lang="id-ID" sz="3200" dirty="0" smtClean="0">
                <a:solidFill>
                  <a:srgbClr val="4E3B30"/>
                </a:solidFill>
                <a:latin typeface="Cambria" pitchFamily="18" charset="0"/>
              </a:rPr>
              <a:t>.</a:t>
            </a:r>
            <a:endParaRPr lang="en-US" sz="3200" dirty="0" smtClean="0">
              <a:solidFill>
                <a:srgbClr val="4E3B30"/>
              </a:solidFill>
              <a:latin typeface="Cambria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endParaRPr lang="id-ID" sz="3200" dirty="0">
              <a:solidFill>
                <a:srgbClr val="4E3B30"/>
              </a:solidFill>
              <a:latin typeface="Cambria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F0A22E"/>
              </a:buClr>
              <a:buSzPct val="70000"/>
              <a:buNone/>
            </a:pPr>
            <a:endParaRPr lang="id-ID" sz="3200" dirty="0">
              <a:solidFill>
                <a:srgbClr val="4E3B3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05" y="3581400"/>
            <a:ext cx="767397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7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2420144"/>
            <a:ext cx="7077075" cy="3533775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Teknik</a:t>
            </a:r>
            <a:r>
              <a:rPr lang="id-ID" sz="48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Modulasi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8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307</TotalTime>
  <Words>487</Words>
  <Application>Microsoft Office PowerPoint</Application>
  <PresentationFormat>On-screen Show (4:3)</PresentationFormat>
  <Paragraphs>77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Hardcover</vt:lpstr>
      <vt:lpstr>TeModulasi </vt:lpstr>
      <vt:lpstr>Teknik Modulasi</vt:lpstr>
      <vt:lpstr>Teknik Modulasi</vt:lpstr>
      <vt:lpstr>Fungsi Modulasi</vt:lpstr>
      <vt:lpstr>Tujuan Modulasi</vt:lpstr>
      <vt:lpstr>Teknik Modulasi</vt:lpstr>
      <vt:lpstr>Teknik Modulasi</vt:lpstr>
      <vt:lpstr>Teknik Modulasi</vt:lpstr>
      <vt:lpstr>Teknik Modulasi</vt:lpstr>
      <vt:lpstr>Teknik Modulasi</vt:lpstr>
      <vt:lpstr>Teknik Modulasi</vt:lpstr>
      <vt:lpstr>      Jenis-Jenis Modulasi</vt:lpstr>
      <vt:lpstr>Jenis-Jenis Modulasi</vt:lpstr>
      <vt:lpstr>Modulasi Analog </vt:lpstr>
      <vt:lpstr>Amplitude modulation (AM)</vt:lpstr>
      <vt:lpstr>Frequency modulation (FM)</vt:lpstr>
      <vt:lpstr>Pulse Amplitude Modulation (PAM)</vt:lpstr>
      <vt:lpstr>Modulasi digital</vt:lpstr>
      <vt:lpstr>Frequency Shift Keying (FSK)</vt:lpstr>
      <vt:lpstr>Frequency Shift Keying (FSK)</vt:lpstr>
      <vt:lpstr>Amplitudo Shift Keying (ASK)</vt:lpstr>
      <vt:lpstr>Amplitudo Shift Keying (ASK)</vt:lpstr>
      <vt:lpstr>Phase Shift Keying (PSK)</vt:lpstr>
      <vt:lpstr>Phase Shift Keying (PSK)</vt:lpstr>
      <vt:lpstr>Quadrate PSK</vt:lpstr>
      <vt:lpstr>Quadrate AM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Modulasi</dc:title>
  <dc:creator>Tata Sumitra</dc:creator>
  <cp:keywords>Jaringan komdat</cp:keywords>
  <cp:lastModifiedBy>Tata Sumitra</cp:lastModifiedBy>
  <cp:revision>19</cp:revision>
  <dcterms:created xsi:type="dcterms:W3CDTF">2013-09-25T09:24:01Z</dcterms:created>
  <dcterms:modified xsi:type="dcterms:W3CDTF">2014-10-29T09:45:41Z</dcterms:modified>
  <cp:contentStatus>STMIK Muhammadiyah</cp:contentStatus>
</cp:coreProperties>
</file>